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3" r:id="rId3"/>
    <p:sldId id="272" r:id="rId4"/>
    <p:sldId id="274" r:id="rId5"/>
    <p:sldId id="275" r:id="rId6"/>
    <p:sldId id="269" r:id="rId7"/>
    <p:sldId id="266" r:id="rId8"/>
    <p:sldId id="268" r:id="rId9"/>
    <p:sldId id="267" r:id="rId10"/>
    <p:sldId id="265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 varScale="1">
        <p:scale>
          <a:sx n="101" d="100"/>
          <a:sy n="101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5A3F4-E104-45C3-90DE-A4858E22D823}" type="datetimeFigureOut">
              <a:rPr lang="nl-BE" smtClean="0"/>
              <a:t>25/06/2022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4CF1-947E-4813-A7A4-C36EE2C833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37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4CF1-947E-4813-A7A4-C36EE2C8330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911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B2A-820E-0B4D-6ADB-F3BA05BF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198D-1348-9506-C988-BD8DA2176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8D99-AAA2-0C0B-EA1C-78CD5D9C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297C-A902-11D7-7B27-EB7E58E2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0399-698C-AA33-6D01-32EDDB6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7097-889C-DAA0-96B5-DE5A6FE6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6ABB2-86E0-E032-4C93-A8EF5D71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94EA4-C339-EDA8-1310-B3086687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006F-0FA5-EA67-0D24-CA6029FD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4BEB-CF19-4CF7-E0D8-23DCAE7B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B35DE-D495-2C94-15B9-7A9F95638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C8DC2-55A8-D51E-6E71-24AE9503F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CDBC-B8AE-381E-BBAD-880038F5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70-824D-0481-3F38-1B31B44C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9C064-1A43-98FB-2D9A-6B4D9F9F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EF66-26D9-8D19-430A-78AE2C78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1FC93-3695-FAB9-5711-184AB95F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9FF2-B3FA-4F22-7593-3172956A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A677-8FA8-D8A2-4DEF-454A1A33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ACEF-9EB2-E508-2F1D-AC82E092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6223-02D6-D5A1-8AC8-28E94AAA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9E97B-DC2F-EF51-CC73-557BF533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8BEDD-566E-9EF2-7B44-F8748A23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B376-1AD0-F718-E843-11255E67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FEA9-8820-37E7-8FEB-E27229B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BC3F-D065-FCE4-5C72-B92313CC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C7C4-B858-E2D2-695C-741DEDDB7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52AB0-EA58-A4B5-6479-55FAFC719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03-ADE9-EB4F-E559-B11A79126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4CD5-FC63-2CF3-2B35-0EFD9C8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60C9-8EE7-6BD8-3F65-68F655FF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B5E-9FC5-1F61-203F-59AF0FFA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ADE4-612F-882D-E5ED-FCF7125A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B7960-1FE0-5AF1-3666-6D2C1EB8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860E9-846D-6AA4-D090-1CD331044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EF96C-E83A-3BCA-E139-B04E73085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4CBF9-D4E5-8F30-2286-D1F6A4BE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2444E-ECC0-D567-293D-FE5A6DE5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EB057-5E09-E5B9-A01F-88E188F0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C2CA-098A-69A9-ADA1-8D8BF393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51F20-729D-5251-DB7D-DDB069F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9B95F-9397-B81F-881C-B9A0EAC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C3E65-3B55-F7E1-8CB4-97E2F6F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632BB-BAE5-A8AC-0250-C14D43FD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C822-CB26-9CEB-AE9A-FAD55402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D93-3B98-52DA-8DF5-91F60C50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05A-A2A5-CAA9-BEA2-D88ADC06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A0F-F9D0-F4CB-C5AF-FB849BD6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ECBA-6835-BA0E-1AED-F384CF72D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5186-0AE0-D21D-293C-A617F51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49AD-0846-B6A5-4389-3AC1365B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8087F-AE12-0881-3478-16176496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C884-27B8-B21C-FE59-F5387C53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534E4-C6DC-1E7A-BAC6-8D3AFB893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6BA42-A9B1-0F6E-8989-A61A21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C603-469C-5DB8-B1CB-14AA3942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6E40-BF39-67BD-2A91-3ABF677E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1D7A6-0E9D-E39B-F4F0-144317CC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F9DF9-0279-7D95-FCC6-193C1A1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586B8-D2F1-B6D8-D8CE-53A021FE7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270B-B484-B0BE-6783-294E5246A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72F1-1F5F-48E9-866F-0F86C485AB8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8506-0669-8825-6835-E143F554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AB99-B6C3-9B66-9A61-0AD881C2E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701319-6EA1-E707-ED9A-B594232EC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1469"/>
            <a:ext cx="9144000" cy="445689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Creatieve</a:t>
            </a:r>
            <a:r>
              <a:rPr lang="en-US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makers [cm³]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preparations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2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32068677-E9F6-5F7F-5DFB-1E16248B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8" y="1201298"/>
            <a:ext cx="2887859" cy="445540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9AD41A-A558-1F67-6006-9F0433D7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36" y="1201298"/>
            <a:ext cx="6667500" cy="434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C9273-CB6B-7595-44C7-902EC983E318}"/>
              </a:ext>
            </a:extLst>
          </p:cNvPr>
          <p:cNvSpPr txBox="1"/>
          <p:nvPr/>
        </p:nvSpPr>
        <p:spPr>
          <a:xfrm>
            <a:off x="739959" y="468097"/>
            <a:ext cx="1106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The use of sensory data and custom nodes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FE6CB6-533B-0163-9FD7-7A71B98B2240}"/>
              </a:ext>
            </a:extLst>
          </p:cNvPr>
          <p:cNvSpPr txBox="1"/>
          <p:nvPr/>
        </p:nvSpPr>
        <p:spPr>
          <a:xfrm>
            <a:off x="564367" y="5908567"/>
            <a:ext cx="1106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Positional tracking with HTC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Vive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-&gt; custom application that detects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wifi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signals and their strength -&gt; visualization in Houdini</a:t>
            </a:r>
          </a:p>
        </p:txBody>
      </p:sp>
    </p:spTree>
    <p:extLst>
      <p:ext uri="{BB962C8B-B14F-4D97-AF65-F5344CB8AC3E}">
        <p14:creationId xmlns:p14="http://schemas.microsoft.com/office/powerpoint/2010/main" val="241787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rface chart&#10;&#10;Description automatically generated">
            <a:extLst>
              <a:ext uri="{FF2B5EF4-FFF2-40B4-BE49-F238E27FC236}">
                <a16:creationId xmlns:a16="http://schemas.microsoft.com/office/drawing/2014/main" id="{0C9674A7-75D0-AE5F-3BF9-1990F6C5B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14" y="923991"/>
            <a:ext cx="8092736" cy="5271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ED584-DE92-DD2B-3176-97C7ACE668B7}"/>
              </a:ext>
            </a:extLst>
          </p:cNvPr>
          <p:cNvSpPr txBox="1"/>
          <p:nvPr/>
        </p:nvSpPr>
        <p:spPr>
          <a:xfrm>
            <a:off x="564367" y="6271738"/>
            <a:ext cx="1106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Wifi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strength and signal visualization of our workspace</a:t>
            </a:r>
          </a:p>
        </p:txBody>
      </p:sp>
    </p:spTree>
    <p:extLst>
      <p:ext uri="{BB962C8B-B14F-4D97-AF65-F5344CB8AC3E}">
        <p14:creationId xmlns:p14="http://schemas.microsoft.com/office/powerpoint/2010/main" val="295051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104F48-7500-AA6F-AD03-99EACAE28AAF}"/>
              </a:ext>
            </a:extLst>
          </p:cNvPr>
          <p:cNvSpPr txBox="1"/>
          <p:nvPr/>
        </p:nvSpPr>
        <p:spPr>
          <a:xfrm>
            <a:off x="564367" y="1720840"/>
            <a:ext cx="11063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Roadmap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-&gt; finalize custom Houdini nodes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more photogrammetry workflows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better ML integration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-&gt; more sensory data implementations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sensory data from students c02, heartrate, stress..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investigate chirp data for spatial reconstruction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sensory data on a larger scale with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gps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-&gt; better integration with VR/AR game-engines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-&gt;investigate more AR capabilities in game engines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	-&gt; build game presets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-&gt;…</a:t>
            </a:r>
          </a:p>
        </p:txBody>
      </p:sp>
      <p:pic>
        <p:nvPicPr>
          <p:cNvPr id="13" name="Picture 12" descr="A picture containing reptile&#10;&#10;Description automatically generated">
            <a:extLst>
              <a:ext uri="{FF2B5EF4-FFF2-40B4-BE49-F238E27FC236}">
                <a16:creationId xmlns:a16="http://schemas.microsoft.com/office/drawing/2014/main" id="{805C2A8D-2583-CB12-1BDF-D5FFB399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56" y="1805090"/>
            <a:ext cx="2950977" cy="32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8068E2-B483-6A3F-228F-146D371F104C}"/>
              </a:ext>
            </a:extLst>
          </p:cNvPr>
          <p:cNvSpPr txBox="1"/>
          <p:nvPr/>
        </p:nvSpPr>
        <p:spPr>
          <a:xfrm>
            <a:off x="332887" y="619132"/>
            <a:ext cx="805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Houdini will be one of the tools used for (geometric) manipulation.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80447-F656-8C51-1B34-E136DCF1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39" y="1236694"/>
            <a:ext cx="6990716" cy="372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EE6721-F466-89DC-5A0C-664276B73368}"/>
              </a:ext>
            </a:extLst>
          </p:cNvPr>
          <p:cNvSpPr txBox="1"/>
          <p:nvPr/>
        </p:nvSpPr>
        <p:spPr>
          <a:xfrm>
            <a:off x="486358" y="5206024"/>
            <a:ext cx="700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As Houdini can be complex, custom “nodes” will be provided to act as presets, giving the students lots of relevant operations to play with.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814CB-EB19-2E56-60E2-C8BF3FA08BF6}"/>
              </a:ext>
            </a:extLst>
          </p:cNvPr>
          <p:cNvSpPr txBox="1"/>
          <p:nvPr/>
        </p:nvSpPr>
        <p:spPr>
          <a:xfrm>
            <a:off x="8547326" y="3025259"/>
            <a:ext cx="70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“node”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381900-B79D-28D8-C31D-5896F8EBA351}"/>
              </a:ext>
            </a:extLst>
          </p:cNvPr>
          <p:cNvCxnSpPr>
            <a:cxnSpLocks/>
          </p:cNvCxnSpPr>
          <p:nvPr/>
        </p:nvCxnSpPr>
        <p:spPr>
          <a:xfrm>
            <a:off x="6600825" y="3209925"/>
            <a:ext cx="17873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399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41EF2DB-744E-DF91-3252-5127C655D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8" y="5189743"/>
            <a:ext cx="4281390" cy="1235487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7E125E5-483B-8C2D-43C2-C94D716A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798671"/>
            <a:ext cx="4281390" cy="122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E6CDC-DA93-0913-CF63-C259AE9C2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3429000"/>
            <a:ext cx="4281390" cy="1235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233DF0-0528-0971-EEC5-7018A8409596}"/>
              </a:ext>
            </a:extLst>
          </p:cNvPr>
          <p:cNvSpPr txBox="1"/>
          <p:nvPr/>
        </p:nvSpPr>
        <p:spPr>
          <a:xfrm>
            <a:off x="523875" y="530096"/>
            <a:ext cx="104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Custom “nodes” allow us to generate new workflows that where previously not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7BF90-2A8B-1198-4020-5653289070DF}"/>
              </a:ext>
            </a:extLst>
          </p:cNvPr>
          <p:cNvSpPr txBox="1"/>
          <p:nvPr/>
        </p:nvSpPr>
        <p:spPr>
          <a:xfrm>
            <a:off x="5228253" y="1674674"/>
            <a:ext cx="4996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example: 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panoramic rendering of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pointclouds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in OpenGL (Houdini), which is something that is not natively supported. This can now also be combined with annotative elements rendered in a different engine.</a:t>
            </a:r>
          </a:p>
        </p:txBody>
      </p:sp>
    </p:spTree>
    <p:extLst>
      <p:ext uri="{BB962C8B-B14F-4D97-AF65-F5344CB8AC3E}">
        <p14:creationId xmlns:p14="http://schemas.microsoft.com/office/powerpoint/2010/main" val="152553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233DF0-0528-0971-EEC5-7018A8409596}"/>
              </a:ext>
            </a:extLst>
          </p:cNvPr>
          <p:cNvSpPr txBox="1"/>
          <p:nvPr/>
        </p:nvSpPr>
        <p:spPr>
          <a:xfrm>
            <a:off x="523875" y="530096"/>
            <a:ext cx="104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Custom “nodes” allow us to generate new workflows that where previously not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7BF90-2A8B-1198-4020-5653289070DF}"/>
              </a:ext>
            </a:extLst>
          </p:cNvPr>
          <p:cNvSpPr txBox="1"/>
          <p:nvPr/>
        </p:nvSpPr>
        <p:spPr>
          <a:xfrm>
            <a:off x="5228253" y="1674674"/>
            <a:ext cx="4996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example: 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panoramic rendering of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pointclouds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in OpenGL (Houdini), which is something that is not natively supported. This can now also be combined with annotative elements rendered in a different engine.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EE03FFF-305E-2EBA-D691-691A41ED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9" y="1359548"/>
            <a:ext cx="2098998" cy="209899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B640C4-9B4D-FCB1-6962-145A627E3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47" y="1202093"/>
            <a:ext cx="2098999" cy="2098999"/>
          </a:xfrm>
          <a:prstGeom prst="rect">
            <a:avLst/>
          </a:prstGeom>
        </p:spPr>
      </p:pic>
      <p:pic>
        <p:nvPicPr>
          <p:cNvPr id="12" name="Picture 11" descr="A picture containing floor, tiled, tile, indoor&#10;&#10;Description automatically generated">
            <a:extLst>
              <a:ext uri="{FF2B5EF4-FFF2-40B4-BE49-F238E27FC236}">
                <a16:creationId xmlns:a16="http://schemas.microsoft.com/office/drawing/2014/main" id="{25F1705A-675C-4988-526F-3A8C55CD4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9" y="3629608"/>
            <a:ext cx="2020508" cy="1298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49CCBB-220B-A09A-CEC0-4C7F803B5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47" y="3556909"/>
            <a:ext cx="2466003" cy="2466003"/>
          </a:xfrm>
          <a:prstGeom prst="rect">
            <a:avLst/>
          </a:prstGeom>
        </p:spPr>
      </p:pic>
      <p:pic>
        <p:nvPicPr>
          <p:cNvPr id="20" name="Picture 1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811F19D-6ED5-FF7E-091F-6678C57A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7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233DF0-0528-0971-EEC5-7018A8409596}"/>
              </a:ext>
            </a:extLst>
          </p:cNvPr>
          <p:cNvSpPr txBox="1"/>
          <p:nvPr/>
        </p:nvSpPr>
        <p:spPr>
          <a:xfrm>
            <a:off x="394022" y="5911721"/>
            <a:ext cx="104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Examples of “nodes” that enable different machine vision or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pointcloud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operations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49CCBB-220B-A09A-CEC0-4C7F803B5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0" y="1787398"/>
            <a:ext cx="3572070" cy="3572070"/>
          </a:xfrm>
          <a:prstGeom prst="rect">
            <a:avLst/>
          </a:prstGeom>
        </p:spPr>
      </p:pic>
      <p:pic>
        <p:nvPicPr>
          <p:cNvPr id="3" name="Picture 2" descr="A jellyfish in the water&#10;&#10;Description automatically generated with low confidence">
            <a:extLst>
              <a:ext uri="{FF2B5EF4-FFF2-40B4-BE49-F238E27FC236}">
                <a16:creationId xmlns:a16="http://schemas.microsoft.com/office/drawing/2014/main" id="{26BCAA04-C105-A9D0-E4F2-51FD40E3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64" y="1787396"/>
            <a:ext cx="3572071" cy="3572071"/>
          </a:xfrm>
          <a:prstGeom prst="rect">
            <a:avLst/>
          </a:prstGeom>
        </p:spPr>
      </p:pic>
      <p:pic>
        <p:nvPicPr>
          <p:cNvPr id="11" name="Picture 10" descr="A picture containing tiled, tile&#10;&#10;Description automatically generated">
            <a:extLst>
              <a:ext uri="{FF2B5EF4-FFF2-40B4-BE49-F238E27FC236}">
                <a16:creationId xmlns:a16="http://schemas.microsoft.com/office/drawing/2014/main" id="{AED2E274-4A9D-2CBB-A06A-5709012BE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37" y="1787395"/>
            <a:ext cx="3572071" cy="357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7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F8207F-4885-D410-9564-8F0B1C28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3" y="2032710"/>
            <a:ext cx="3886301" cy="3851787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F8B6667-97F5-40C0-7646-C6D8F0B1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027" y="2032710"/>
            <a:ext cx="6834602" cy="3851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857C5-5F03-06BF-64A0-BDC99748C3E5}"/>
              </a:ext>
            </a:extLst>
          </p:cNvPr>
          <p:cNvSpPr txBox="1"/>
          <p:nvPr/>
        </p:nvSpPr>
        <p:spPr>
          <a:xfrm>
            <a:off x="497363" y="6065079"/>
            <a:ext cx="102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most technique will also be available as custom “nodes” in Houdini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01AD7-EB85-BB2F-DDFE-6AA1BD6639E3}"/>
              </a:ext>
            </a:extLst>
          </p:cNvPr>
          <p:cNvSpPr txBox="1"/>
          <p:nvPr/>
        </p:nvSpPr>
        <p:spPr>
          <a:xfrm>
            <a:off x="497363" y="392676"/>
            <a:ext cx="11063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Most geometric capturing methods will result in a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pointcloud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of some kind. That is why it is important to investigate the possible methodologies of generating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pointclouds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so students can pick the right option for each case. Some tools include odometry,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vslam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, scanning, photogrammetry, neural radiance fields etc.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9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3866D0-ADC3-5AD1-E2DB-5B52BCE3E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" y="1201323"/>
            <a:ext cx="6120110" cy="474285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D683E3-CD04-7357-B61F-2C1F65B8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47" y="1201322"/>
            <a:ext cx="5076190" cy="47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31476-FB92-B219-F354-385B0E96B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29" y="6040598"/>
            <a:ext cx="6120110" cy="51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8068E2-B483-6A3F-228F-146D371F104C}"/>
              </a:ext>
            </a:extLst>
          </p:cNvPr>
          <p:cNvSpPr txBox="1"/>
          <p:nvPr/>
        </p:nvSpPr>
        <p:spPr>
          <a:xfrm>
            <a:off x="379929" y="544488"/>
            <a:ext cx="1131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Nodes can run alone, with a custom input, or with each other. 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Students will be able to create their own procedural workflows in a way that is easy to understand.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E08E9-BCCF-2003-A4AE-DA890DEB11EF}"/>
              </a:ext>
            </a:extLst>
          </p:cNvPr>
          <p:cNvSpPr txBox="1"/>
          <p:nvPr/>
        </p:nvSpPr>
        <p:spPr>
          <a:xfrm>
            <a:off x="6618447" y="6040598"/>
            <a:ext cx="7003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The same operations can also run through as a shell script through 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the command line. This is less flexible.</a:t>
            </a:r>
          </a:p>
        </p:txBody>
      </p:sp>
    </p:spTree>
    <p:extLst>
      <p:ext uri="{BB962C8B-B14F-4D97-AF65-F5344CB8AC3E}">
        <p14:creationId xmlns:p14="http://schemas.microsoft.com/office/powerpoint/2010/main" val="182171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7F792F3-BECD-E29D-E9F6-616C0BC8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3" y="1783872"/>
            <a:ext cx="5684362" cy="3628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2C342-7C97-B5F4-4204-C180C7F69E99}"/>
              </a:ext>
            </a:extLst>
          </p:cNvPr>
          <p:cNvSpPr txBox="1"/>
          <p:nvPr/>
        </p:nvSpPr>
        <p:spPr>
          <a:xfrm>
            <a:off x="4172145" y="1966815"/>
            <a:ext cx="483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 small description of the node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ADBC-0570-0A8D-54B2-2C466E5CDAA5}"/>
              </a:ext>
            </a:extLst>
          </p:cNvPr>
          <p:cNvSpPr txBox="1"/>
          <p:nvPr/>
        </p:nvSpPr>
        <p:spPr>
          <a:xfrm>
            <a:off x="4134823" y="2772357"/>
            <a:ext cx="483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Which category would you like to detect?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E06F2-8707-8A33-D809-C59C628DD76D}"/>
              </a:ext>
            </a:extLst>
          </p:cNvPr>
          <p:cNvSpPr txBox="1"/>
          <p:nvPr/>
        </p:nvSpPr>
        <p:spPr>
          <a:xfrm>
            <a:off x="4134823" y="3101639"/>
            <a:ext cx="78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How would you like to visualize this? Segmentation map? centroid? 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E712D-C6E1-BB3B-1812-A43BCC4BBAA5}"/>
              </a:ext>
            </a:extLst>
          </p:cNvPr>
          <p:cNvSpPr txBox="1"/>
          <p:nvPr/>
        </p:nvSpPr>
        <p:spPr>
          <a:xfrm>
            <a:off x="4134823" y="3698714"/>
            <a:ext cx="78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What would you like to do with that data?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9B536-441B-538D-5D02-A88CE005C9B0}"/>
              </a:ext>
            </a:extLst>
          </p:cNvPr>
          <p:cNvSpPr txBox="1"/>
          <p:nvPr/>
        </p:nvSpPr>
        <p:spPr>
          <a:xfrm>
            <a:off x="4134823" y="4630365"/>
            <a:ext cx="78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Run the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F6652D-F15C-3DDC-A732-C5EF6335BD8D}"/>
              </a:ext>
            </a:extLst>
          </p:cNvPr>
          <p:cNvSpPr txBox="1"/>
          <p:nvPr/>
        </p:nvSpPr>
        <p:spPr>
          <a:xfrm>
            <a:off x="497363" y="1260607"/>
            <a:ext cx="483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“Object detection” node 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6A08-3A14-79DB-1167-D652AF034B45}"/>
              </a:ext>
            </a:extLst>
          </p:cNvPr>
          <p:cNvSpPr txBox="1"/>
          <p:nvPr/>
        </p:nvSpPr>
        <p:spPr>
          <a:xfrm>
            <a:off x="497363" y="371188"/>
            <a:ext cx="483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An example of a common node UI.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83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3171CB-BFE5-E29A-F614-9C72B392A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4" y="958082"/>
            <a:ext cx="10228571" cy="535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C34CFB-9D99-173C-2B6D-E15FAA8014EF}"/>
              </a:ext>
            </a:extLst>
          </p:cNvPr>
          <p:cNvSpPr txBox="1"/>
          <p:nvPr/>
        </p:nvSpPr>
        <p:spPr>
          <a:xfrm>
            <a:off x="981713" y="383477"/>
            <a:ext cx="612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 node roadmap, most of these are WIP’s or are finished. </a:t>
            </a:r>
          </a:p>
        </p:txBody>
      </p:sp>
    </p:spTree>
    <p:extLst>
      <p:ext uri="{BB962C8B-B14F-4D97-AF65-F5344CB8AC3E}">
        <p14:creationId xmlns:p14="http://schemas.microsoft.com/office/powerpoint/2010/main" val="211993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471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Sense adapt create  summerschool</dc:title>
  <dc:creator>Joris Putteneers</dc:creator>
  <cp:lastModifiedBy>Joris Putteneers</cp:lastModifiedBy>
  <cp:revision>8</cp:revision>
  <dcterms:created xsi:type="dcterms:W3CDTF">2022-05-23T09:17:47Z</dcterms:created>
  <dcterms:modified xsi:type="dcterms:W3CDTF">2022-06-25T03:51:43Z</dcterms:modified>
</cp:coreProperties>
</file>